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5" r:id="rId4"/>
    <p:sldId id="268" r:id="rId5"/>
    <p:sldId id="260" r:id="rId6"/>
    <p:sldId id="261" r:id="rId7"/>
    <p:sldId id="264" r:id="rId8"/>
    <p:sldId id="263" r:id="rId9"/>
    <p:sldId id="266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978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5113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92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4880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5226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9666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9728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6745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8415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3520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95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037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rgbClr val="FFFFFF"/>
            </a:gs>
            <a:gs pos="77000">
              <a:srgbClr val="636363"/>
            </a:gs>
            <a:gs pos="77000">
              <a:srgbClr val="CFCFCF"/>
            </a:gs>
            <a:gs pos="77000">
              <a:srgbClr val="CFCFCF"/>
            </a:gs>
            <a:gs pos="75000">
              <a:srgbClr val="333333">
                <a:alpha val="0"/>
                <a:lumMod val="65000"/>
                <a:lumOff val="35000"/>
              </a:srgbClr>
            </a:gs>
            <a:gs pos="75000">
              <a:schemeClr val="bg1"/>
            </a:gs>
            <a:gs pos="76000">
              <a:srgbClr val="FFFFFF"/>
            </a:gs>
            <a:gs pos="78000">
              <a:schemeClr val="tx1">
                <a:lumMod val="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7C4F8-B264-4EEC-8317-B33FE027B528}" type="datetimeFigureOut">
              <a:rPr lang="en-IN" smtClean="0"/>
              <a:t>11-01-2019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69412-C21F-4683-86A1-9657D4512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9436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10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5086" y="2286000"/>
            <a:ext cx="7772400" cy="2362200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18thCentury" pitchFamily="2" charset="0"/>
              </a:rPr>
              <a:t>Healthcare and Medical Sciences</a:t>
            </a:r>
            <a:br>
              <a:rPr lang="en-US" dirty="0">
                <a:latin typeface="Alien Encounters" panose="00000400000000000000" pitchFamily="2" charset="0"/>
              </a:rPr>
            </a:br>
            <a:r>
              <a:rPr lang="en-US" dirty="0">
                <a:latin typeface="Alien Encounters" panose="00000400000000000000" pitchFamily="2" charset="0"/>
              </a:rPr>
              <a:t>S.P.E.A.R</a:t>
            </a:r>
            <a:endParaRPr lang="en-IN" dirty="0">
              <a:latin typeface="Alien Encounters" panose="000004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5956" y="4419600"/>
            <a:ext cx="6400800" cy="17526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18thCentury" pitchFamily="2" charset="0"/>
              </a:rPr>
              <a:t>Soft Pneumatic EMG Assisted Rehabilitation</a:t>
            </a:r>
            <a:endParaRPr lang="en-IN" sz="3600" dirty="0">
              <a:latin typeface="18thCentury" pitchFamily="2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4800" y="228600"/>
            <a:ext cx="2157730" cy="791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https://pragyan.org/sangam/img/logo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821" y="353695"/>
            <a:ext cx="2818130" cy="13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2743200" y="1721831"/>
            <a:ext cx="357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PRAGYAN HARDWARE HACKATHON</a:t>
            </a:r>
          </a:p>
        </p:txBody>
      </p:sp>
    </p:spTree>
    <p:extLst>
      <p:ext uri="{BB962C8B-B14F-4D97-AF65-F5344CB8AC3E}">
        <p14:creationId xmlns:p14="http://schemas.microsoft.com/office/powerpoint/2010/main" val="1303976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F9014-A8AC-4C5B-A44D-E624674AB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52400"/>
            <a:ext cx="8534400" cy="1143000"/>
          </a:xfrm>
        </p:spPr>
        <p:txBody>
          <a:bodyPr>
            <a:noAutofit/>
          </a:bodyPr>
          <a:lstStyle/>
          <a:p>
            <a:r>
              <a:rPr lang="en-IN" b="1" dirty="0">
                <a:latin typeface="18thCentury" pitchFamily="2" charset="0"/>
              </a:rPr>
              <a:t>Second Prototype (120˚ range of motion)</a:t>
            </a:r>
          </a:p>
        </p:txBody>
      </p:sp>
      <p:pic>
        <p:nvPicPr>
          <p:cNvPr id="4" name="WhatsApp Video 2019-01-10 at 11.04.28 PM">
            <a:hlinkClick r:id="" action="ppaction://media"/>
            <a:extLst>
              <a:ext uri="{FF2B5EF4-FFF2-40B4-BE49-F238E27FC236}">
                <a16:creationId xmlns:a16="http://schemas.microsoft.com/office/drawing/2014/main" id="{51167928-41EB-459C-988C-ED23070527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1600201"/>
            <a:ext cx="3602432" cy="1981199"/>
          </a:xfrm>
        </p:spPr>
      </p:pic>
      <p:pic>
        <p:nvPicPr>
          <p:cNvPr id="5" name="WhatsApp Video 2019-01-10 at 11.04.33 PM">
            <a:hlinkClick r:id="" action="ppaction://media"/>
            <a:extLst>
              <a:ext uri="{FF2B5EF4-FFF2-40B4-BE49-F238E27FC236}">
                <a16:creationId xmlns:a16="http://schemas.microsoft.com/office/drawing/2014/main" id="{6BD95644-C304-4388-949E-EC64434FDEF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89754" y="4038600"/>
            <a:ext cx="3602181" cy="1981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AF1ABF-778B-4945-87BF-AD64BFCBEFB0}"/>
              </a:ext>
            </a:extLst>
          </p:cNvPr>
          <p:cNvSpPr txBox="1"/>
          <p:nvPr/>
        </p:nvSpPr>
        <p:spPr>
          <a:xfrm>
            <a:off x="5203405" y="2222213"/>
            <a:ext cx="2186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18thCentury" pitchFamily="2" charset="0"/>
              </a:rPr>
              <a:t>Dorsiflexion</a:t>
            </a:r>
            <a:endParaRPr lang="en-IN" sz="2000" dirty="0">
              <a:latin typeface="18thCentury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30FAD6-5DDE-4906-A069-CF08A1EA31B9}"/>
              </a:ext>
            </a:extLst>
          </p:cNvPr>
          <p:cNvSpPr txBox="1"/>
          <p:nvPr/>
        </p:nvSpPr>
        <p:spPr>
          <a:xfrm>
            <a:off x="1019400" y="4843790"/>
            <a:ext cx="2129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latin typeface="18thCentury" pitchFamily="2" charset="0"/>
              </a:rPr>
              <a:t>Plantarflexion</a:t>
            </a:r>
            <a:endParaRPr lang="en-IN" sz="2000" dirty="0">
              <a:latin typeface="18thCentur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05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4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latin typeface="18thCentury" pitchFamily="2" charset="0"/>
              </a:rPr>
              <a:t>Aim</a:t>
            </a:r>
            <a:endParaRPr lang="en-IN" sz="5400" b="1" dirty="0">
              <a:latin typeface="18thCentury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3600" dirty="0">
                <a:solidFill>
                  <a:schemeClr val="accent6"/>
                </a:solidFill>
                <a:latin typeface="18thCentury" pitchFamily="2" charset="0"/>
              </a:rPr>
              <a:t>The objective of S.P.E.A.R is to provide an affordable soft robotic ankle foot orthosis for rehabilitative purposes, aimed primarily at stroke survivors</a:t>
            </a:r>
            <a:r>
              <a:rPr lang="en-US" dirty="0">
                <a:solidFill>
                  <a:schemeClr val="accent6"/>
                </a:solidFill>
                <a:latin typeface="18thCentury" pitchFamily="2" charset="0"/>
              </a:rPr>
              <a:t>.</a:t>
            </a:r>
            <a:endParaRPr lang="en-IN" dirty="0">
              <a:solidFill>
                <a:schemeClr val="accent6"/>
              </a:solidFill>
              <a:latin typeface="18thCentur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738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3CEFE-2AC4-45C4-ACB6-DF670AF13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b="1" dirty="0">
                <a:latin typeface="18thCentury" pitchFamily="2" charset="0"/>
              </a:rPr>
              <a:t>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106F6-4D40-42DB-863C-66CD28133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IN" sz="3600" dirty="0">
                <a:solidFill>
                  <a:schemeClr val="accent6"/>
                </a:solidFill>
                <a:latin typeface="18thCentury" pitchFamily="2" charset="0"/>
              </a:rPr>
              <a:t>	Ease of physiotherapy for those affected with stroke. Physiotherapy is a costly and continuous process, whereas a robotics solution will be a one-time investment. Because of its compliant nature, SPEAR is lighter, smaller and easier to use, contrary to traditional rigid approaches.</a:t>
            </a:r>
          </a:p>
          <a:p>
            <a:pPr algn="just"/>
            <a:endParaRPr lang="en-IN" sz="3600" dirty="0">
              <a:latin typeface="18thCentur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310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E1A7-5E8C-4C07-BC8D-4C2E89C4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b="1" dirty="0">
                <a:latin typeface="18thCentury" pitchFamily="2" charset="0"/>
              </a:rPr>
              <a:t>ANKLE MOTION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63D01C-9F62-4D8E-BA20-F1DF0117D1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56" t="6734" r="2017" b="9084"/>
          <a:stretch/>
        </p:blipFill>
        <p:spPr>
          <a:xfrm>
            <a:off x="2209800" y="1905001"/>
            <a:ext cx="5257800" cy="3810000"/>
          </a:xfrm>
        </p:spPr>
      </p:pic>
    </p:spTree>
    <p:extLst>
      <p:ext uri="{BB962C8B-B14F-4D97-AF65-F5344CB8AC3E}">
        <p14:creationId xmlns:p14="http://schemas.microsoft.com/office/powerpoint/2010/main" val="2954287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18thCentury" pitchFamily="2" charset="0"/>
              </a:rPr>
              <a:t>Block Diagram </a:t>
            </a:r>
            <a:endParaRPr lang="en-IN" sz="5400" b="1" dirty="0">
              <a:latin typeface="18thCentury" pitchFamily="2" charset="0"/>
            </a:endParaRP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B1CC9858-506A-46FE-BD90-0558B66938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524000"/>
            <a:ext cx="3533775" cy="4200525"/>
          </a:xfrm>
        </p:spPr>
      </p:pic>
    </p:spTree>
    <p:extLst>
      <p:ext uri="{BB962C8B-B14F-4D97-AF65-F5344CB8AC3E}">
        <p14:creationId xmlns:p14="http://schemas.microsoft.com/office/powerpoint/2010/main" val="3606677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latin typeface="18thCentury" pitchFamily="2" charset="0"/>
              </a:rPr>
              <a:t>Progress Report</a:t>
            </a:r>
            <a:endParaRPr lang="en-IN" sz="5400" b="1" dirty="0">
              <a:latin typeface="18thCentury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>
            <a:normAutofit fontScale="92500" lnSpcReduction="10000"/>
          </a:bodyPr>
          <a:lstStyle/>
          <a:p>
            <a:r>
              <a:rPr lang="en-IN" dirty="0">
                <a:solidFill>
                  <a:schemeClr val="accent6"/>
                </a:solidFill>
                <a:latin typeface="18thCentury" pitchFamily="2" charset="0"/>
              </a:rPr>
              <a:t>McKibben Muscles have been fabricated.</a:t>
            </a:r>
          </a:p>
          <a:p>
            <a:r>
              <a:rPr lang="en-IN" dirty="0">
                <a:solidFill>
                  <a:schemeClr val="accent6"/>
                </a:solidFill>
                <a:latin typeface="18thCentury" pitchFamily="2" charset="0"/>
              </a:rPr>
              <a:t>The price of a readymade McKibben muscle is minimum Rs.1500</a:t>
            </a:r>
          </a:p>
          <a:p>
            <a:r>
              <a:rPr lang="en-IN" dirty="0">
                <a:solidFill>
                  <a:schemeClr val="accent6"/>
                </a:solidFill>
                <a:latin typeface="18thCentury" pitchFamily="2" charset="0"/>
              </a:rPr>
              <a:t>Using off-the shelf components, cost has been reduced to an average Rs.150, depending on Muscle size, diameter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B1F1795-0294-4CC5-A9DB-29FEFBE2E2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931123"/>
              </p:ext>
            </p:extLst>
          </p:nvPr>
        </p:nvGraphicFramePr>
        <p:xfrm>
          <a:off x="4724400" y="1600200"/>
          <a:ext cx="3505200" cy="293624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93133130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527582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Cost(Rs.)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127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Bladder(Silicon Rubber)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40 - 60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545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Nylon Mesh Sleeve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40 - 60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3136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Miscellaneous (Connectors, Seals)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393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03277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5320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9466F-B3C0-4083-9570-AD9A4887B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b="1" dirty="0">
                <a:latin typeface="18thCentury" pitchFamily="2" charset="0"/>
              </a:rPr>
              <a:t>Testing Results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9AAA06C-316A-4FFF-8F08-FD9002F658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064187"/>
              </p:ext>
            </p:extLst>
          </p:nvPr>
        </p:nvGraphicFramePr>
        <p:xfrm>
          <a:off x="457200" y="1981200"/>
          <a:ext cx="8153400" cy="21546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8900">
                  <a:extLst>
                    <a:ext uri="{9D8B030D-6E8A-4147-A177-3AD203B41FA5}">
                      <a16:colId xmlns:a16="http://schemas.microsoft.com/office/drawing/2014/main" val="963363364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2856238639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3303374595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3383695963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4270129585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4181728898"/>
                    </a:ext>
                  </a:extLst>
                </a:gridCol>
              </a:tblGrid>
              <a:tr h="867974">
                <a:tc>
                  <a:txBody>
                    <a:bodyPr/>
                    <a:lstStyle/>
                    <a:p>
                      <a:r>
                        <a:rPr lang="en-IN" sz="1800" dirty="0"/>
                        <a:t>Inner Diameter (inch)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Outer Diameter (inch)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Length (cm)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Slack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Contraction (cm)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Percentage Contraction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251864"/>
                  </a:ext>
                </a:extLst>
              </a:tr>
              <a:tr h="413409">
                <a:tc>
                  <a:txBody>
                    <a:bodyPr/>
                    <a:lstStyle/>
                    <a:p>
                      <a:r>
                        <a:rPr lang="en-IN" dirty="0"/>
                        <a:t>1/3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12.5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082481"/>
                  </a:ext>
                </a:extLst>
              </a:tr>
              <a:tr h="413409">
                <a:tc>
                  <a:txBody>
                    <a:bodyPr/>
                    <a:lstStyle/>
                    <a:p>
                      <a:r>
                        <a:rPr lang="en-IN" dirty="0"/>
                        <a:t>1/3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881121"/>
                  </a:ext>
                </a:extLst>
              </a:tr>
              <a:tr h="413409">
                <a:tc>
                  <a:txBody>
                    <a:bodyPr/>
                    <a:lstStyle/>
                    <a:p>
                      <a:r>
                        <a:rPr lang="en-IN" dirty="0"/>
                        <a:t>1/2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5/8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271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0615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6B9D6-725A-44F9-BE79-77412B626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600" y="152400"/>
            <a:ext cx="3886198" cy="1143000"/>
          </a:xfrm>
        </p:spPr>
        <p:txBody>
          <a:bodyPr>
            <a:normAutofit/>
          </a:bodyPr>
          <a:lstStyle/>
          <a:p>
            <a:r>
              <a:rPr lang="en-IN" sz="5400" b="1" dirty="0">
                <a:latin typeface="18thCentury" pitchFamily="2" charset="0"/>
              </a:rPr>
              <a:t>Muscle Test</a:t>
            </a:r>
          </a:p>
        </p:txBody>
      </p:sp>
      <p:pic>
        <p:nvPicPr>
          <p:cNvPr id="4" name="WhatsApp Video 2019-01-07 at 11.07.33 PM">
            <a:hlinkClick r:id="" action="ppaction://media"/>
            <a:extLst>
              <a:ext uri="{FF2B5EF4-FFF2-40B4-BE49-F238E27FC236}">
                <a16:creationId xmlns:a16="http://schemas.microsoft.com/office/drawing/2014/main" id="{344934BB-D2C3-4A40-BE26-3D2851E118A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1036637"/>
            <a:ext cx="3082925" cy="4525963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2C8701-E76A-494C-B4B0-C5B4DFFB619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3" t="10753" b="18280"/>
          <a:stretch/>
        </p:blipFill>
        <p:spPr>
          <a:xfrm>
            <a:off x="4191000" y="1447800"/>
            <a:ext cx="46482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6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E36D3-29FE-4AEB-84F7-6E7E0C527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b="1" dirty="0">
                <a:latin typeface="18thCentury" pitchFamily="2" charset="0"/>
              </a:rPr>
              <a:t>First Prototype</a:t>
            </a:r>
          </a:p>
        </p:txBody>
      </p:sp>
      <p:pic>
        <p:nvPicPr>
          <p:cNvPr id="4" name="WhatsApp Video 2019-01-09 at 11.39.38 PM">
            <a:hlinkClick r:id="" action="ppaction://media"/>
            <a:extLst>
              <a:ext uri="{FF2B5EF4-FFF2-40B4-BE49-F238E27FC236}">
                <a16:creationId xmlns:a16="http://schemas.microsoft.com/office/drawing/2014/main" id="{36D3199F-2DF3-449E-B86F-EBB3A4E2CA2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1600201"/>
            <a:ext cx="3325324" cy="18288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F24EF5-D019-4215-A60C-56675EDEF04E}"/>
              </a:ext>
            </a:extLst>
          </p:cNvPr>
          <p:cNvSpPr txBox="1"/>
          <p:nvPr/>
        </p:nvSpPr>
        <p:spPr>
          <a:xfrm>
            <a:off x="5203405" y="2222213"/>
            <a:ext cx="2186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18thCentury" pitchFamily="2" charset="0"/>
              </a:rPr>
              <a:t>Dorsiflexion</a:t>
            </a:r>
            <a:endParaRPr lang="en-IN" sz="2000" dirty="0">
              <a:latin typeface="18thCentury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E83A87-BA68-4D4F-9E74-74B047D2DB85}"/>
              </a:ext>
            </a:extLst>
          </p:cNvPr>
          <p:cNvSpPr txBox="1"/>
          <p:nvPr/>
        </p:nvSpPr>
        <p:spPr>
          <a:xfrm>
            <a:off x="1019400" y="4843790"/>
            <a:ext cx="2129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latin typeface="18thCentury" pitchFamily="2" charset="0"/>
              </a:rPr>
              <a:t>Plantarflexion</a:t>
            </a:r>
            <a:endParaRPr lang="en-IN" sz="2000" dirty="0">
              <a:latin typeface="18thCentury" pitchFamily="2" charset="0"/>
            </a:endParaRPr>
          </a:p>
        </p:txBody>
      </p:sp>
      <p:pic>
        <p:nvPicPr>
          <p:cNvPr id="7" name="WhatsApp Video 2019-01-09 at 11.37.01 PM">
            <a:hlinkClick r:id="" action="ppaction://media"/>
            <a:extLst>
              <a:ext uri="{FF2B5EF4-FFF2-40B4-BE49-F238E27FC236}">
                <a16:creationId xmlns:a16="http://schemas.microsoft.com/office/drawing/2014/main" id="{50B49605-49DB-4BF0-8B28-167E550E30A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73480" y="4157722"/>
            <a:ext cx="3446102" cy="189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593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3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178</Words>
  <Application>Microsoft Office PowerPoint</Application>
  <PresentationFormat>On-screen Show (4:3)</PresentationFormat>
  <Paragraphs>55</Paragraphs>
  <Slides>10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18thCentury</vt:lpstr>
      <vt:lpstr>Alien Encounters</vt:lpstr>
      <vt:lpstr>Arial</vt:lpstr>
      <vt:lpstr>Calibri</vt:lpstr>
      <vt:lpstr>Office Theme</vt:lpstr>
      <vt:lpstr>Healthcare and Medical Sciences S.P.E.A.R</vt:lpstr>
      <vt:lpstr>Aim</vt:lpstr>
      <vt:lpstr>Application</vt:lpstr>
      <vt:lpstr>ANKLE MOTION</vt:lpstr>
      <vt:lpstr>Block Diagram </vt:lpstr>
      <vt:lpstr>Progress Report</vt:lpstr>
      <vt:lpstr>Testing Results</vt:lpstr>
      <vt:lpstr>Muscle Test</vt:lpstr>
      <vt:lpstr>First Prototype</vt:lpstr>
      <vt:lpstr>Second Prototype (120˚ range of motion)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&lt;Theme&gt;  &lt;Title of the Project&gt;</dc:title>
  <dc:creator>Windows User</dc:creator>
  <cp:lastModifiedBy> </cp:lastModifiedBy>
  <cp:revision>26</cp:revision>
  <dcterms:created xsi:type="dcterms:W3CDTF">2018-12-29T18:47:51Z</dcterms:created>
  <dcterms:modified xsi:type="dcterms:W3CDTF">2019-01-11T09:34:09Z</dcterms:modified>
</cp:coreProperties>
</file>

<file path=docProps/thumbnail.jpeg>
</file>